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jsu.edu/fdo/departments/pdc/whatwedo/masterplan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(get attention from crowd)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How many of you have faced or heard of parking issues on campus? please raise your hand.(many)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okay quite a lot of you. thank you.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(explain how we got interested in this problem and want to do this project)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 also have same challenges. Several times I’ve waited more than an hour to find a parking lot or paid to park at a private parking lot because I couldn’t find a parking lot. With these experiences, my team wanted to study a prototype of San Jose State University’s current parking status and challenges.  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aim is to work on SJSU real time parking datasets as we analyzed and performed our queries on the fabricated datasets.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and analyze the machine learning algorithms for the real dataset to make parking system automatic and more towards smart parking system.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real time dataset results, we can create </a:t>
            </a:r>
            <a:r>
              <a:rPr lang="en-US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alternative modes of commuting for effective parking management system.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we’ll walk you through introduction, some descriptions about current sjsu parking system, an ER diagram, queries with graphs, conclusion and future scope. </a:t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this is how we approached parking database management project.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we had face to face and phone call interviews with a parking services manager,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researched types of parking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data/policies from SJSU parking </a:t>
            </a:r>
            <a:r>
              <a:rPr lang="en-US">
                <a:solidFill>
                  <a:schemeClr val="dk1"/>
                </a:solidFill>
              </a:rPr>
              <a:t>services website,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googled SJSU’s campus master plan for parking,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and found new articles about future parking garage plan.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Through these interviews and researches,  we learned more about the current status and challenges of SJSU’s parking system.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citation: </a:t>
            </a:r>
            <a:r>
              <a:rPr lang="en-US" u="sng">
                <a:solidFill>
                  <a:srgbClr val="1155CC"/>
                </a:solidFill>
                <a:hlinkClick r:id="rId2"/>
              </a:rPr>
              <a:t>http://www.sjsu.edu/fdo/departments/pdc/whatwedo/masterplan/</a:t>
            </a:r>
            <a:r>
              <a:rPr lang="en-US">
                <a:solidFill>
                  <a:schemeClr val="dk1"/>
                </a:solidFill>
              </a:rPr>
              <a:t> pg2-13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 jose state university has West Garage, South Garage, North Garage , Surface Parking Lots on main campus, and Park &amp; Ride Lot in south campus. SJSU has total of 6600 parking lots with , while over 40,000 campus population according to the SJSU website.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</a:rPr>
              <a:t>(approximately 36,000 students and nearly 4,300 employees). This means 1 parking lot is allocated for every 5.5 students while national average parking lot is 1 parking lot per 2 students.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aim is to improve the parking system efficiency by addressing gaps in the system. This could be done by: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normalization, data cleansing (check in date and check out date)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acquired parking lot, permit price by type, citation penalty table data from SJSU parking services website while dummy data were created for customers, occupancy, and customer citation tables.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to many, many to many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762000" y="326039"/>
            <a:ext cx="10668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SJSU Parking Database Management</a:t>
            </a:r>
            <a:br>
              <a:rPr b="1" lang="en-US"/>
            </a:b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130713" y="4300150"/>
            <a:ext cx="99306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Department of Applied Data Science</a:t>
            </a:r>
            <a:br>
              <a:rPr lang="en-US"/>
            </a:br>
            <a:r>
              <a:rPr lang="en-US"/>
              <a:t>San Jose State University</a:t>
            </a:r>
            <a:br>
              <a:rPr lang="en-US"/>
            </a:br>
            <a:br>
              <a:rPr lang="en-US" sz="1050"/>
            </a:br>
            <a:r>
              <a:rPr lang="en-US"/>
              <a:t>BUS243 Fall 2019</a:t>
            </a:r>
            <a:br>
              <a:rPr lang="en-US"/>
            </a:br>
            <a:r>
              <a:rPr lang="en-US"/>
              <a:t>Group 2: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Jeehee Choi,  Prathusha Koouri, Aparna Menon, Sukriti Mishra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sjsu_logo2"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997" y="5797005"/>
            <a:ext cx="1367475" cy="93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4152" y="2183650"/>
            <a:ext cx="3243675" cy="21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2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2) What are the different vehicle types used by permit holders?</a:t>
            </a:r>
            <a:endParaRPr/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1127082"/>
            <a:ext cx="7188199" cy="460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3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3) What is the number of permits issued by permit name?</a:t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992304"/>
            <a:ext cx="7188199" cy="487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Query 4) How many vehicles are parked on a random day categorized by permit_type.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2514" y="961812"/>
            <a:ext cx="7187421" cy="493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5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5) What is the occupancy distribution in different lots by permit type?</a:t>
            </a:r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926757"/>
            <a:ext cx="7304903" cy="506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6) How many vehicles by permit type that are parked for more than three days in different lots?</a:t>
            </a:r>
            <a:endParaRPr/>
          </a:p>
        </p:txBody>
      </p:sp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939114"/>
            <a:ext cx="7188199" cy="4955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7) What is the revenue generated by each citation type?</a:t>
            </a:r>
            <a:endParaRPr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675" y="388450"/>
            <a:ext cx="7639524" cy="60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Analysing Permit Types and Customer Data</a:t>
            </a:r>
            <a:endParaRPr/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2514" y="766119"/>
            <a:ext cx="7632264" cy="53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Analysing Citation data </a:t>
            </a:r>
            <a:endParaRPr/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2514" y="961812"/>
            <a:ext cx="7348059" cy="516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0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Conclusion</a:t>
            </a:r>
            <a:endParaRPr/>
          </a:p>
        </p:txBody>
      </p:sp>
      <p:grpSp>
        <p:nvGrpSpPr>
          <p:cNvPr id="295" name="Google Shape;295;p30"/>
          <p:cNvGrpSpPr/>
          <p:nvPr/>
        </p:nvGrpSpPr>
        <p:grpSpPr>
          <a:xfrm>
            <a:off x="5194300" y="473366"/>
            <a:ext cx="6513603" cy="5880540"/>
            <a:chOff x="0" y="2442"/>
            <a:chExt cx="6513603" cy="5880540"/>
          </a:xfrm>
        </p:grpSpPr>
        <p:sp>
          <p:nvSpPr>
            <p:cNvPr id="296" name="Google Shape;296;p30"/>
            <p:cNvSpPr/>
            <p:nvPr/>
          </p:nvSpPr>
          <p:spPr>
            <a:xfrm>
              <a:off x="0" y="2442"/>
              <a:ext cx="6513603" cy="1238008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74497" y="280994"/>
              <a:ext cx="680904" cy="6809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1429899" y="2442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 txBox="1"/>
            <p:nvPr/>
          </p:nvSpPr>
          <p:spPr>
            <a:xfrm>
              <a:off x="1429899" y="2442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000" lIns="131000" spcFirstLastPara="1" rIns="131000" wrap="square" tIns="131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Starting with identifying entities, relationships and designing an ER diagram, we forward engineered to create this smaller replica of SJSU parking database. We downloaded the required fictitious data from mockaroo.com.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0" y="1549953"/>
              <a:ext cx="6513603" cy="1238008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74497" y="1828505"/>
              <a:ext cx="680904" cy="68090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429899" y="1549953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 txBox="1"/>
            <p:nvPr/>
          </p:nvSpPr>
          <p:spPr>
            <a:xfrm>
              <a:off x="1429899" y="1549953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000" lIns="131000" spcFirstLastPara="1" rIns="131000" wrap="square" tIns="131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Analyzed the data and explored the consumer base. We looked at the counts of different types of permits issued, vehicle types of permit holders etc.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0" y="3097464"/>
              <a:ext cx="6513603" cy="1238008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74497" y="3376015"/>
              <a:ext cx="680904" cy="68090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429899" y="3097464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 txBox="1"/>
            <p:nvPr/>
          </p:nvSpPr>
          <p:spPr>
            <a:xfrm>
              <a:off x="1429899" y="3097464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000" lIns="131000" spcFirstLastPara="1" rIns="131000" wrap="square" tIns="131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Identified violation of parking hours by different permit holders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0" y="4644974"/>
              <a:ext cx="6513603" cy="1238008"/>
            </a:xfrm>
            <a:prstGeom prst="roundRect">
              <a:avLst>
                <a:gd fmla="val 10000" name="adj"/>
              </a:avLst>
            </a:prstGeom>
            <a:solidFill>
              <a:srgbClr val="599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74497" y="4923526"/>
              <a:ext cx="680904" cy="68090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429899" y="4644974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 txBox="1"/>
            <p:nvPr/>
          </p:nvSpPr>
          <p:spPr>
            <a:xfrm>
              <a:off x="1429899" y="4644974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000" lIns="131000" spcFirstLastPara="1" rIns="131000" wrap="square" tIns="131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Analyzed the revenue from different citations.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1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Future Scope:</a:t>
            </a:r>
            <a:endParaRPr/>
          </a:p>
        </p:txBody>
      </p:sp>
      <p:grpSp>
        <p:nvGrpSpPr>
          <p:cNvPr id="318" name="Google Shape;318;p31"/>
          <p:cNvGrpSpPr/>
          <p:nvPr/>
        </p:nvGrpSpPr>
        <p:grpSpPr>
          <a:xfrm>
            <a:off x="5194300" y="471964"/>
            <a:ext cx="6513603" cy="5883345"/>
            <a:chOff x="0" y="1040"/>
            <a:chExt cx="6513603" cy="5883345"/>
          </a:xfrm>
        </p:grpSpPr>
        <p:sp>
          <p:nvSpPr>
            <p:cNvPr id="319" name="Google Shape;319;p31"/>
            <p:cNvSpPr/>
            <p:nvPr/>
          </p:nvSpPr>
          <p:spPr>
            <a:xfrm>
              <a:off x="0" y="4430271"/>
              <a:ext cx="1628400" cy="1454114"/>
            </a:xfrm>
            <a:prstGeom prst="rect">
              <a:avLst/>
            </a:prstGeom>
            <a:solidFill>
              <a:srgbClr val="599BD5"/>
            </a:solidFill>
            <a:ln cap="flat" cmpd="sng" w="25400">
              <a:solidFill>
                <a:srgbClr val="599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 txBox="1"/>
            <p:nvPr/>
          </p:nvSpPr>
          <p:spPr>
            <a:xfrm>
              <a:off x="0" y="4430271"/>
              <a:ext cx="1628400" cy="1454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2000" lIns="115800" spcFirstLastPara="1" rIns="115800" wrap="square" tIns="192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Explore</a:t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1628400" y="4430271"/>
              <a:ext cx="4885203" cy="1454114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cap="flat" cmpd="sng" w="25400">
              <a:solidFill>
                <a:srgbClr val="CFDEE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 txBox="1"/>
            <p:nvPr/>
          </p:nvSpPr>
          <p:spPr>
            <a:xfrm>
              <a:off x="1628400" y="4430271"/>
              <a:ext cx="4885203" cy="1454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1300" lIns="99075" spcFirstLastPara="1" rIns="99075" wrap="square" tIns="241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Explore alternative modes of commute for effective parking management system using real time dataset </a:t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 rot="10800000">
              <a:off x="0" y="2215655"/>
              <a:ext cx="1628400" cy="2236427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solidFill>
              <a:srgbClr val="4CC38C"/>
            </a:solidFill>
            <a:ln cap="flat" cmpd="sng" w="25400">
              <a:solidFill>
                <a:srgbClr val="4CC3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 txBox="1"/>
            <p:nvPr/>
          </p:nvSpPr>
          <p:spPr>
            <a:xfrm>
              <a:off x="0" y="2215655"/>
              <a:ext cx="1628400" cy="1453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2000" lIns="115800" spcFirstLastPara="1" rIns="115800" wrap="square" tIns="192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Perform and analyze</a:t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1628400" y="2215655"/>
              <a:ext cx="4885203" cy="1453677"/>
            </a:xfrm>
            <a:prstGeom prst="rect">
              <a:avLst/>
            </a:prstGeom>
            <a:solidFill>
              <a:srgbClr val="CCE8DD">
                <a:alpha val="89803"/>
              </a:srgbClr>
            </a:solidFill>
            <a:ln cap="flat" cmpd="sng" w="25400">
              <a:solidFill>
                <a:srgbClr val="CCE8DD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 txBox="1"/>
            <p:nvPr/>
          </p:nvSpPr>
          <p:spPr>
            <a:xfrm>
              <a:off x="1628400" y="2215655"/>
              <a:ext cx="4885203" cy="1453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1300" lIns="99075" spcFirstLastPara="1" rIns="99075" wrap="square" tIns="241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Perform and analyze the machine learning algorithms for the real dataset and work towards a smart parking system.</a:t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 rot="10800000">
              <a:off x="0" y="1040"/>
              <a:ext cx="1628400" cy="2236427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solidFill>
              <a:srgbClr val="6FAB46"/>
            </a:solidFill>
            <a:ln cap="flat" cmpd="sng" w="25400">
              <a:solidFill>
                <a:srgbClr val="6FAB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1"/>
            <p:cNvSpPr txBox="1"/>
            <p:nvPr/>
          </p:nvSpPr>
          <p:spPr>
            <a:xfrm>
              <a:off x="0" y="1040"/>
              <a:ext cx="1628400" cy="1453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2000" lIns="115800" spcFirstLastPara="1" rIns="115800" wrap="square" tIns="192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Work on</a:t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628400" y="1040"/>
              <a:ext cx="4885203" cy="1453677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cap="flat" cmpd="sng" w="25400">
              <a:solidFill>
                <a:srgbClr val="D3E1CC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 txBox="1"/>
            <p:nvPr/>
          </p:nvSpPr>
          <p:spPr>
            <a:xfrm>
              <a:off x="1628400" y="1040"/>
              <a:ext cx="4885203" cy="1453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1300" lIns="99075" spcFirstLastPara="1" rIns="99075" wrap="square" tIns="241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 on SJSU real time parking datasets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Contents</a:t>
            </a:r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5194329" y="552884"/>
            <a:ext cx="6513688" cy="5650207"/>
            <a:chOff x="0" y="502"/>
            <a:chExt cx="6513688" cy="5019180"/>
          </a:xfrm>
        </p:grpSpPr>
        <p:sp>
          <p:nvSpPr>
            <p:cNvPr id="95" name="Google Shape;95;p14"/>
            <p:cNvSpPr/>
            <p:nvPr/>
          </p:nvSpPr>
          <p:spPr>
            <a:xfrm>
              <a:off x="0" y="502"/>
              <a:ext cx="6513600" cy="692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09416" y="156266"/>
              <a:ext cx="380700" cy="380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99588" y="502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799588" y="502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250" lIns="73250" spcFirstLastPara="1" rIns="73250" wrap="square" tIns="73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0" y="865858"/>
              <a:ext cx="6513600" cy="692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09416" y="1021622"/>
              <a:ext cx="380700" cy="380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99588" y="865858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799588" y="865858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250" lIns="73250" spcFirstLastPara="1" rIns="73250" wrap="square" tIns="73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SJSU Parking System Description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0" y="1731214"/>
              <a:ext cx="6513600" cy="692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09416" y="1886978"/>
              <a:ext cx="380700" cy="380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99588" y="1731214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799588" y="1731214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250" lIns="73250" spcFirstLastPara="1" rIns="73250" wrap="square" tIns="73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 Diagram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0" y="2596570"/>
              <a:ext cx="6513600" cy="692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09416" y="2752334"/>
              <a:ext cx="380700" cy="380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99588" y="2596570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799588" y="2596570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250" lIns="73250" spcFirstLastPara="1" rIns="73250" wrap="square" tIns="73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Queries and Graphs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3461926"/>
              <a:ext cx="6513600" cy="692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09416" y="3617690"/>
              <a:ext cx="380700" cy="380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99588" y="3461926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799588" y="3461926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250" lIns="73250" spcFirstLastPara="1" rIns="73250" wrap="square" tIns="73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0" y="4327282"/>
              <a:ext cx="6513600" cy="6924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09416" y="4483046"/>
              <a:ext cx="380700" cy="380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99588" y="4327282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799588" y="4327282"/>
              <a:ext cx="57141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250" lIns="73250" spcFirstLastPara="1" rIns="73250" wrap="square" tIns="73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Future Scope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1104900"/>
            <a:ext cx="40576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Introduction</a:t>
            </a:r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5208992" y="1861136"/>
            <a:ext cx="6484219" cy="3105001"/>
            <a:chOff x="14692" y="1390212"/>
            <a:chExt cx="6484219" cy="3105001"/>
          </a:xfrm>
        </p:grpSpPr>
        <p:sp>
          <p:nvSpPr>
            <p:cNvPr id="126" name="Google Shape;126;p15"/>
            <p:cNvSpPr/>
            <p:nvPr/>
          </p:nvSpPr>
          <p:spPr>
            <a:xfrm>
              <a:off x="596036" y="1390212"/>
              <a:ext cx="1818562" cy="18185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983598" y="1777775"/>
              <a:ext cx="1043437" cy="104343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4692" y="3775213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14692" y="3775213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INTERVIEWED SJSU PARKING SERVICES MANAGERS</a:t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099005" y="1390212"/>
              <a:ext cx="1818562" cy="18185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4486567" y="1777775"/>
              <a:ext cx="1043437" cy="10434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517661" y="3775213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3517661" y="3775213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RESEARCHED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321276" y="411480"/>
            <a:ext cx="11309892" cy="1106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/>
              <a:t>SJSU’s  Parking System</a:t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839" y="1719072"/>
            <a:ext cx="5866409" cy="4517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7543801" y="1721922"/>
            <a:ext cx="4218432" cy="452056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7938752" y="2020824"/>
            <a:ext cx="3455097" cy="3959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800"/>
              <a:t>SJSU parking spaces: 6,600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800"/>
              <a:t>Campus  population:  over 36,000 students &amp; 4,300 employees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Objectives</a:t>
            </a:r>
            <a:endParaRPr/>
          </a:p>
        </p:txBody>
      </p:sp>
      <p:grpSp>
        <p:nvGrpSpPr>
          <p:cNvPr id="150" name="Google Shape;150;p17"/>
          <p:cNvGrpSpPr/>
          <p:nvPr/>
        </p:nvGrpSpPr>
        <p:grpSpPr>
          <a:xfrm>
            <a:off x="5194300" y="540701"/>
            <a:ext cx="6513603" cy="5745870"/>
            <a:chOff x="0" y="69777"/>
            <a:chExt cx="6513603" cy="5745870"/>
          </a:xfrm>
        </p:grpSpPr>
        <p:sp>
          <p:nvSpPr>
            <p:cNvPr id="151" name="Google Shape;151;p17"/>
            <p:cNvSpPr/>
            <p:nvPr/>
          </p:nvSpPr>
          <p:spPr>
            <a:xfrm>
              <a:off x="0" y="69777"/>
              <a:ext cx="6513603" cy="1380307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67381" y="137158"/>
              <a:ext cx="6378841" cy="1245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Detailed study of parking infrastructure, permit types and operations</a:t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0" y="1524965"/>
              <a:ext cx="6513603" cy="1380307"/>
            </a:xfrm>
            <a:prstGeom prst="roundRect">
              <a:avLst>
                <a:gd fmla="val 16667" name="adj"/>
              </a:avLst>
            </a:prstGeom>
            <a:solidFill>
              <a:srgbClr val="50C9B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67381" y="1592346"/>
              <a:ext cx="6378841" cy="1245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Identify entities in the parking database and establish relations among the entities</a:t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0" y="2980152"/>
              <a:ext cx="6513603" cy="1380307"/>
            </a:xfrm>
            <a:prstGeom prst="roundRect">
              <a:avLst>
                <a:gd fmla="val 16667" name="adj"/>
              </a:avLst>
            </a:prstGeom>
            <a:solidFill>
              <a:srgbClr val="48BD6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67381" y="3047533"/>
              <a:ext cx="6378841" cy="1245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Create ER diagram and generate a database</a:t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0" y="4435340"/>
              <a:ext cx="6513603" cy="1380307"/>
            </a:xfrm>
            <a:prstGeom prst="roundRect">
              <a:avLst>
                <a:gd fmla="val 16667" name="adj"/>
              </a:avLst>
            </a:prstGeom>
            <a:solidFill>
              <a:srgbClr val="6FAB4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 txBox="1"/>
            <p:nvPr/>
          </p:nvSpPr>
          <p:spPr>
            <a:xfrm>
              <a:off x="67381" y="4502721"/>
              <a:ext cx="6378841" cy="1245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Find insights from the database to make the parking system more efficient by using sql queries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Major challenges</a:t>
            </a:r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>
            <a:off x="5194300" y="471642"/>
            <a:ext cx="6513603" cy="5883988"/>
            <a:chOff x="0" y="718"/>
            <a:chExt cx="6513603" cy="5883988"/>
          </a:xfrm>
        </p:grpSpPr>
        <p:sp>
          <p:nvSpPr>
            <p:cNvPr id="166" name="Google Shape;166;p18"/>
            <p:cNvSpPr/>
            <p:nvPr/>
          </p:nvSpPr>
          <p:spPr>
            <a:xfrm>
              <a:off x="0" y="718"/>
              <a:ext cx="6513603" cy="1681139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508544" y="378974"/>
              <a:ext cx="924626" cy="92462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941716" y="718"/>
              <a:ext cx="4571887" cy="1681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1941716" y="718"/>
              <a:ext cx="4571887" cy="1681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900" lIns="177900" spcFirstLastPara="1" rIns="177900" wrap="square" tIns="177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Lack of parking spaces for students</a:t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0" y="2102143"/>
              <a:ext cx="6513603" cy="1681139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08544" y="2480399"/>
              <a:ext cx="924626" cy="92462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941716" y="2102143"/>
              <a:ext cx="4571887" cy="1681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 txBox="1"/>
            <p:nvPr/>
          </p:nvSpPr>
          <p:spPr>
            <a:xfrm>
              <a:off x="1941716" y="2102143"/>
              <a:ext cx="4571887" cy="1681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900" lIns="177900" spcFirstLastPara="1" rIns="177900" wrap="square" tIns="177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Preference of certain parking lots over others</a:t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0" y="4203567"/>
              <a:ext cx="6513603" cy="1681139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508544" y="4581824"/>
              <a:ext cx="924626" cy="92462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900" lIns="177900" spcFirstLastPara="1" rIns="177900" wrap="square" tIns="177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Low turnover of cars in lots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Business Plan</a:t>
            </a:r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5194299" y="472825"/>
            <a:ext cx="6513604" cy="5881620"/>
            <a:chOff x="-1" y="1901"/>
            <a:chExt cx="6513604" cy="5881620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1903"/>
              <a:ext cx="6513603" cy="81125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937002" y="1903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 txBox="1"/>
            <p:nvPr/>
          </p:nvSpPr>
          <p:spPr>
            <a:xfrm>
              <a:off x="-1" y="1901"/>
              <a:ext cx="65136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Improve parking system efficiency by:</a:t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0" y="1015975"/>
              <a:ext cx="6513603" cy="81125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245405" y="1198508"/>
              <a:ext cx="446191" cy="4461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937002" y="1015975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 txBox="1"/>
            <p:nvPr/>
          </p:nvSpPr>
          <p:spPr>
            <a:xfrm>
              <a:off x="937002" y="1015975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Identifying the consumer base</a:t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0" y="2030048"/>
              <a:ext cx="6513603" cy="81125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245405" y="2212581"/>
              <a:ext cx="446191" cy="4461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937002" y="2030048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 txBox="1"/>
            <p:nvPr/>
          </p:nvSpPr>
          <p:spPr>
            <a:xfrm>
              <a:off x="937002" y="2030048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Classifying  the number of permit holders in each category</a:t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0" y="2958078"/>
              <a:ext cx="6513603" cy="81125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245405" y="3226653"/>
              <a:ext cx="446191" cy="4461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937002" y="3044120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 txBox="1"/>
            <p:nvPr/>
          </p:nvSpPr>
          <p:spPr>
            <a:xfrm>
              <a:off x="937002" y="3044120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Exploring the most preferred parking lots by different permit holders</a:t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0" y="4058192"/>
              <a:ext cx="6513603" cy="81125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245405" y="4240725"/>
              <a:ext cx="446191" cy="4461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937002" y="4058192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937002" y="4058192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Detecting overstaying by permit holders, if any</a:t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5072264"/>
              <a:ext cx="6513603" cy="81125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245405" y="5254797"/>
              <a:ext cx="446191" cy="44619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937002" y="5072264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937002" y="5072264"/>
              <a:ext cx="5576601" cy="81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Finding the most frequently issued citations 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/>
        </p:nvSpPr>
        <p:spPr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 txBox="1"/>
          <p:nvPr>
            <p:ph type="title"/>
          </p:nvPr>
        </p:nvSpPr>
        <p:spPr>
          <a:xfrm>
            <a:off x="526073" y="46657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Parking Database ER Diagram</a:t>
            </a:r>
            <a:endParaRPr sz="5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20"/>
          <p:cNvCxnSpPr/>
          <p:nvPr/>
        </p:nvCxnSpPr>
        <p:spPr>
          <a:xfrm>
            <a:off x="2209800" y="1448631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5" name="Google Shape;2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341" y="2509911"/>
            <a:ext cx="6396218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1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1) How many permits are issued for students, visitors and employees each?</a:t>
            </a:r>
            <a:endParaRPr/>
          </a:p>
        </p:txBody>
      </p:sp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654908"/>
            <a:ext cx="7638535" cy="527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